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4"/>
  </p:notesMasterIdLst>
  <p:sldIdLst>
    <p:sldId id="256" r:id="rId2"/>
    <p:sldId id="257" r:id="rId3"/>
    <p:sldId id="284" r:id="rId4"/>
    <p:sldId id="285" r:id="rId5"/>
    <p:sldId id="286" r:id="rId6"/>
    <p:sldId id="328" r:id="rId7"/>
    <p:sldId id="327" r:id="rId8"/>
    <p:sldId id="315" r:id="rId9"/>
    <p:sldId id="258" r:id="rId10"/>
    <p:sldId id="288" r:id="rId11"/>
    <p:sldId id="290" r:id="rId12"/>
    <p:sldId id="289" r:id="rId13"/>
    <p:sldId id="329" r:id="rId14"/>
    <p:sldId id="330" r:id="rId15"/>
    <p:sldId id="331" r:id="rId16"/>
    <p:sldId id="333" r:id="rId17"/>
    <p:sldId id="334" r:id="rId18"/>
    <p:sldId id="335" r:id="rId19"/>
    <p:sldId id="261" r:id="rId20"/>
    <p:sldId id="293" r:id="rId21"/>
    <p:sldId id="336" r:id="rId22"/>
    <p:sldId id="337" r:id="rId23"/>
    <p:sldId id="339" r:id="rId24"/>
    <p:sldId id="340" r:id="rId25"/>
    <p:sldId id="338" r:id="rId26"/>
    <p:sldId id="341" r:id="rId27"/>
    <p:sldId id="342" r:id="rId28"/>
    <p:sldId id="322" r:id="rId29"/>
    <p:sldId id="323" r:id="rId30"/>
    <p:sldId id="319" r:id="rId31"/>
    <p:sldId id="325" r:id="rId32"/>
    <p:sldId id="32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2" autoAdjust="0"/>
    <p:restoredTop sz="94660"/>
  </p:normalViewPr>
  <p:slideViewPr>
    <p:cSldViewPr>
      <p:cViewPr>
        <p:scale>
          <a:sx n="77" d="100"/>
          <a:sy n="77" d="100"/>
        </p:scale>
        <p:origin x="-100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E88BF-33E8-448E-A626-2E5C901C338C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96B5A-6CBF-4DBB-9408-FE8B4C0AE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D184E-F8DF-4767-9F2D-DC212465604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80AD20-ACF0-4E28-AB2E-C77A4C373A4B}" type="slidenum">
              <a:rPr lang="en-US"/>
              <a:pPr/>
              <a:t>11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DAA4E-A5F3-4387-925F-AD7EE7C9AE9E}" type="slidenum">
              <a:rPr lang="en-US"/>
              <a:pPr/>
              <a:t>20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8E1E58-506A-4671-9CF0-3908D47AAC1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EB5476-A725-4036-AF0D-D73018588ADD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4216E9-13C0-4845-9759-F9D692FBDCB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USES OF EPIDEMIOLOGY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DR. SNEHAL KASARE</a:t>
            </a:r>
          </a:p>
          <a:p>
            <a:r>
              <a:rPr lang="en-US" dirty="0" smtClean="0"/>
              <a:t>MODERATOR: DR. RAMESH PAWAR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International Epidemiological Association (IEA) three aim of epidemiology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To describe the distribution and size of disease problems in human populations.</a:t>
            </a:r>
          </a:p>
          <a:p>
            <a:pPr algn="just"/>
            <a:r>
              <a:rPr lang="en-US" dirty="0" smtClean="0"/>
              <a:t>To provide the data essential to planning, implementation and evaluation of service for the prevention, control and treatment of disease and to the setting up of priorities among the services.</a:t>
            </a:r>
          </a:p>
          <a:p>
            <a:pPr algn="just"/>
            <a:r>
              <a:rPr lang="en-US" dirty="0" smtClean="0"/>
              <a:t>To identify etiological factors in the pathogenesis of disease.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709" name="Group 61"/>
          <p:cNvGraphicFramePr>
            <a:graphicFrameLocks noGrp="1"/>
          </p:cNvGraphicFramePr>
          <p:nvPr/>
        </p:nvGraphicFramePr>
        <p:xfrm>
          <a:off x="323529" y="1227255"/>
          <a:ext cx="8352927" cy="5132906"/>
        </p:xfrm>
        <a:graphic>
          <a:graphicData uri="http://schemas.openxmlformats.org/drawingml/2006/table">
            <a:tbl>
              <a:tblPr/>
              <a:tblGrid>
                <a:gridCol w="2784309"/>
                <a:gridCol w="2784309"/>
                <a:gridCol w="2784309"/>
              </a:tblGrid>
              <a:tr h="624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Clinician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Epidemiologist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Patient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Person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Population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4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Monitor health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Periodic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Surveillance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3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When the patient gets sick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Diagnose &amp; treat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Investigate &amp; recommend interventions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0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Follow-up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Return visit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Program evaluation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0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Research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Clinical study or trial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ahoma" pitchFamily="34" charset="0"/>
                        </a:rPr>
                        <a:t>Epidemiological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691" name="Rectangle 43"/>
          <p:cNvSpPr>
            <a:spLocks noGrp="1" noChangeArrowheads="1"/>
          </p:cNvSpPr>
          <p:nvPr>
            <p:ph type="title"/>
          </p:nvPr>
        </p:nvSpPr>
        <p:spPr>
          <a:xfrm>
            <a:off x="762000" y="476672"/>
            <a:ext cx="7793038" cy="437728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The Clinician </a:t>
            </a:r>
            <a:r>
              <a:rPr lang="en-US" sz="4000" dirty="0"/>
              <a:t>&amp; the Epidemiologist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1) Community Diagnosis</a:t>
            </a:r>
          </a:p>
          <a:p>
            <a:pPr marL="514350" indent="-514350">
              <a:buNone/>
            </a:pPr>
            <a:r>
              <a:rPr lang="en-US" dirty="0" smtClean="0"/>
              <a:t>2) Planning and Evaluation</a:t>
            </a:r>
          </a:p>
          <a:p>
            <a:pPr>
              <a:buNone/>
            </a:pPr>
            <a:r>
              <a:rPr lang="en-US" dirty="0" smtClean="0"/>
              <a:t>3) Natural History of disease</a:t>
            </a:r>
          </a:p>
          <a:p>
            <a:pPr>
              <a:buNone/>
            </a:pPr>
            <a:r>
              <a:rPr lang="en-US" dirty="0" smtClean="0"/>
              <a:t>4) To study historically the rise and fall of disease in    population</a:t>
            </a:r>
          </a:p>
          <a:p>
            <a:pPr>
              <a:buNone/>
            </a:pPr>
            <a:r>
              <a:rPr lang="en-US" dirty="0" smtClean="0"/>
              <a:t>5)Syndrome Identification</a:t>
            </a:r>
          </a:p>
          <a:p>
            <a:pPr>
              <a:buNone/>
            </a:pPr>
            <a:r>
              <a:rPr lang="en-US" dirty="0" smtClean="0"/>
              <a:t>6) Searching for causes and risk factors</a:t>
            </a:r>
          </a:p>
          <a:p>
            <a:pPr>
              <a:buNone/>
            </a:pPr>
            <a:r>
              <a:rPr lang="en-US" dirty="0" smtClean="0"/>
              <a:t>7) To measure risk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</a:t>
            </a:r>
            <a:r>
              <a:rPr lang="en-US" dirty="0" err="1" smtClean="0"/>
              <a:t>referrs</a:t>
            </a:r>
            <a:r>
              <a:rPr lang="en-US" dirty="0" smtClean="0"/>
              <a:t> to the identifications and quantification  of health problems in a community in terms of  mortality and morbidity rates and ratios</a:t>
            </a:r>
          </a:p>
          <a:p>
            <a:r>
              <a:rPr lang="en-US" dirty="0" smtClean="0"/>
              <a:t>Identification gives the purpose of defining those individuals or groups at risk or those in need of  health care</a:t>
            </a:r>
          </a:p>
          <a:p>
            <a:r>
              <a:rPr lang="en-US" dirty="0" smtClean="0"/>
              <a:t>Quantification  1) Lay down the priorities in disease control and prevention 2) Source of new knowledge of disease distribution, causation and prevention.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53128" cy="420656"/>
          </a:xfrm>
        </p:spPr>
        <p:txBody>
          <a:bodyPr>
            <a:noAutofit/>
          </a:bodyPr>
          <a:lstStyle/>
          <a:p>
            <a:r>
              <a:rPr lang="en-US" sz="4000" dirty="0" smtClean="0"/>
              <a:t>STEPS FOR COMMUNITY DIAGNOSIS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445624" cy="5877272"/>
          </a:xfrm>
        </p:spPr>
        <p:txBody>
          <a:bodyPr>
            <a:normAutofit/>
          </a:bodyPr>
          <a:lstStyle/>
          <a:p>
            <a:r>
              <a:rPr lang="en-US" b="1" dirty="0" smtClean="0"/>
              <a:t>Step 1 - Establishing a Community Diagnosis Team</a:t>
            </a:r>
          </a:p>
          <a:p>
            <a:r>
              <a:rPr lang="en-US" b="1" dirty="0" smtClean="0"/>
              <a:t>Step 2 - Analyzing the existing Health Data</a:t>
            </a:r>
          </a:p>
          <a:p>
            <a:r>
              <a:rPr lang="en-US" b="1" dirty="0" smtClean="0"/>
              <a:t>Step 3 - Collecting Community Data</a:t>
            </a:r>
          </a:p>
          <a:p>
            <a:r>
              <a:rPr lang="en-US" b="1" dirty="0" smtClean="0"/>
              <a:t>Step 4 - Combining existing Health Statistics With</a:t>
            </a:r>
          </a:p>
          <a:p>
            <a:pPr>
              <a:buNone/>
            </a:pPr>
            <a:r>
              <a:rPr lang="en-US" b="1" dirty="0" smtClean="0"/>
              <a:t>		      Community Data</a:t>
            </a:r>
          </a:p>
          <a:p>
            <a:r>
              <a:rPr lang="en-US" b="1" dirty="0" smtClean="0"/>
              <a:t>Step 5 - Choosing Health Priorities</a:t>
            </a:r>
          </a:p>
          <a:p>
            <a:r>
              <a:rPr lang="en-US" b="1" dirty="0" smtClean="0"/>
              <a:t>Step 6 - Developing the Community Health Action 	  	       Plan</a:t>
            </a:r>
          </a:p>
          <a:p>
            <a:r>
              <a:rPr lang="en-US" b="1" dirty="0" smtClean="0"/>
              <a:t>Step 7 - Measuring Environmental and Policy   		      Changes</a:t>
            </a:r>
          </a:p>
          <a:p>
            <a:r>
              <a:rPr lang="en-US" b="1" dirty="0" smtClean="0"/>
              <a:t>Step 8 - Creating the Community Diagnosis 		     	      Document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Planning is essential for rational allocation of limited source</a:t>
            </a:r>
          </a:p>
          <a:p>
            <a:pPr algn="just"/>
            <a:r>
              <a:rPr lang="en-US" dirty="0" smtClean="0"/>
              <a:t>Planning includes facilities for medical care(</a:t>
            </a:r>
            <a:r>
              <a:rPr lang="en-US" dirty="0" err="1" smtClean="0"/>
              <a:t>eg</a:t>
            </a:r>
            <a:r>
              <a:rPr lang="en-US" dirty="0" smtClean="0"/>
              <a:t>. No. of hospital beds  required for specific disease, health manpower planning)</a:t>
            </a:r>
          </a:p>
          <a:p>
            <a:pPr algn="just"/>
            <a:r>
              <a:rPr lang="en-US" dirty="0" smtClean="0"/>
              <a:t>For preventive services(</a:t>
            </a:r>
            <a:r>
              <a:rPr lang="en-US" dirty="0" err="1" smtClean="0"/>
              <a:t>eg</a:t>
            </a:r>
            <a:r>
              <a:rPr lang="en-US" dirty="0" smtClean="0"/>
              <a:t>. Screening </a:t>
            </a:r>
            <a:r>
              <a:rPr lang="en-US" dirty="0" err="1" smtClean="0"/>
              <a:t>programmes</a:t>
            </a:r>
            <a:r>
              <a:rPr lang="en-US" dirty="0" smtClean="0"/>
              <a:t>, immunization)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MDGE FOLDER\M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2336"/>
            <a:ext cx="7632848" cy="389095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b="1" dirty="0" smtClean="0"/>
              <a:t> Trend in Proportion of one year old children immunized against measles -India</a:t>
            </a:r>
            <a:endParaRPr 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61653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CES 2009 report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Natural History of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Disease pattern in the community in relation to </a:t>
            </a:r>
            <a:r>
              <a:rPr lang="en-US" dirty="0" err="1" smtClean="0"/>
              <a:t>agent,host</a:t>
            </a:r>
            <a:r>
              <a:rPr lang="en-US" dirty="0" smtClean="0"/>
              <a:t>, and environment.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. Natural history of atherosclerosis one third to two third of deaths due to IHD are sudden </a:t>
            </a:r>
            <a:r>
              <a:rPr lang="en-US" dirty="0" err="1" smtClean="0"/>
              <a:t>ie</a:t>
            </a:r>
            <a:r>
              <a:rPr lang="en-US" dirty="0" smtClean="0"/>
              <a:t>. Occur in less than 1 hr. Hospital  studies could never have come to this </a:t>
            </a:r>
            <a:r>
              <a:rPr lang="en-US" dirty="0" err="1" smtClean="0"/>
              <a:t>conclusion,for</a:t>
            </a:r>
            <a:r>
              <a:rPr lang="en-US" dirty="0" smtClean="0"/>
              <a:t> most victims do not reach  the hospital.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. The natural course of HIV and TB or any human disease has been possible due to systematic observations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photo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42000" contrast="78000"/>
          </a:blip>
          <a:srcRect/>
          <a:stretch>
            <a:fillRect/>
          </a:stretch>
        </p:blipFill>
        <p:spPr>
          <a:xfrm>
            <a:off x="392802" y="332656"/>
            <a:ext cx="8445410" cy="626469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Study Historically Rise and Fall of Disease in the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1) Health and disease pattern in community is never constant.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. Smallpox rose, killed millions and eradicated</a:t>
            </a:r>
          </a:p>
          <a:p>
            <a:r>
              <a:rPr lang="en-US" dirty="0" smtClean="0"/>
              <a:t>Epidemiology provides a means to study disease profiles and time trends in human population</a:t>
            </a:r>
          </a:p>
          <a:p>
            <a:r>
              <a:rPr lang="en-US" dirty="0" smtClean="0"/>
              <a:t>By study of these trends we can make useful projections into the future and identify emerging health problems and their correlates.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canty Black Lys" pitchFamily="2" charset="0"/>
              </a:rPr>
              <a:t>FRAME WORK</a:t>
            </a:r>
            <a:endParaRPr lang="en-US" dirty="0">
              <a:latin typeface="Acanty Black Ly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OF EPIDEMIOLOGY</a:t>
            </a:r>
          </a:p>
          <a:p>
            <a:r>
              <a:rPr lang="en-US" dirty="0" smtClean="0"/>
              <a:t>DEFINITIONS</a:t>
            </a:r>
          </a:p>
          <a:p>
            <a:r>
              <a:rPr lang="en-US" dirty="0" smtClean="0"/>
              <a:t>AIMS OF EPIDEMIOLOGY</a:t>
            </a:r>
          </a:p>
          <a:p>
            <a:r>
              <a:rPr lang="en-US" dirty="0" smtClean="0"/>
              <a:t>USES OF EPIDEMIOLOGY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>
                <a:latin typeface="Arial" charset="0"/>
              </a:rPr>
              <a:t>TREND STUDY</a:t>
            </a:r>
            <a:endParaRPr 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44196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b="1">
                <a:latin typeface="Arial" charset="0"/>
              </a:rPr>
              <a:t>STUDYING THE PAST HISTORY FOR RISE  AND FALL</a:t>
            </a:r>
          </a:p>
          <a:p>
            <a:pPr marL="609600" indent="-609600">
              <a:buFontTx/>
              <a:buAutoNum type="arabicPeriod"/>
            </a:pPr>
            <a:endParaRPr lang="en-US" b="1">
              <a:latin typeface="Arial" charset="0"/>
            </a:endParaRPr>
          </a:p>
          <a:p>
            <a:pPr marL="609600" indent="-609600">
              <a:buFontTx/>
              <a:buAutoNum type="arabicPeriod"/>
            </a:pPr>
            <a:r>
              <a:rPr lang="en-US" b="1">
                <a:latin typeface="Arial" charset="0"/>
              </a:rPr>
              <a:t>STUDYING ITS CHANGING BEHAVIOUR</a:t>
            </a:r>
          </a:p>
          <a:p>
            <a:pPr marL="609600" indent="-609600">
              <a:buFontTx/>
              <a:buAutoNum type="arabicPeriod"/>
            </a:pPr>
            <a:endParaRPr lang="en-US" b="1">
              <a:latin typeface="Arial" charset="0"/>
            </a:endParaRPr>
          </a:p>
          <a:p>
            <a:pPr marL="609600" indent="-609600">
              <a:buFontTx/>
              <a:buAutoNum type="arabicPeriod"/>
            </a:pPr>
            <a:r>
              <a:rPr lang="en-US" b="1">
                <a:latin typeface="Arial" charset="0"/>
              </a:rPr>
              <a:t>MAKING FUTURE PREDICTIONS</a:t>
            </a:r>
          </a:p>
          <a:p>
            <a:pPr marL="609600" indent="-609600">
              <a:buFontTx/>
              <a:buAutoNum type="arabicPeriod"/>
            </a:pPr>
            <a:endParaRPr lang="en-US" b="1">
              <a:latin typeface="Arial" charset="0"/>
            </a:endParaRPr>
          </a:p>
          <a:p>
            <a:pPr marL="609600" indent="-609600">
              <a:buFontTx/>
              <a:buAutoNum type="arabicPeriod"/>
            </a:pPr>
            <a:r>
              <a:rPr lang="en-US" b="1">
                <a:latin typeface="Arial" charset="0"/>
              </a:rPr>
              <a:t>GIVING EARLY WARNINGS OR FEED -BACK</a:t>
            </a:r>
          </a:p>
          <a:p>
            <a:pPr marL="609600" indent="-609600">
              <a:buFontTx/>
              <a:buAutoNum type="arabicPeriod"/>
            </a:pPr>
            <a:endParaRPr lang="en-US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Syndrome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Identified by observing frequently</a:t>
            </a:r>
          </a:p>
          <a:p>
            <a:r>
              <a:rPr lang="en-US" dirty="0" smtClean="0"/>
              <a:t>Till 1920 peptic  ulcer was thought to be ingle entity. Based on its large scale epidemic, data and its analysis two entities duodenal and peptic ulcer clearly distinguish.</a:t>
            </a:r>
          </a:p>
          <a:p>
            <a:r>
              <a:rPr lang="en-US" dirty="0" smtClean="0"/>
              <a:t>Recently obesity,dyslipidemia,HTN are risk factor for CHD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Identification Of Syndrome By Epidemiological Methods: some examples</a:t>
            </a:r>
            <a:endParaRPr lang="en-US" sz="36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557338"/>
          <a:ext cx="8229600" cy="4999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91542">
                <a:tc>
                  <a:txBody>
                    <a:bodyPr/>
                    <a:lstStyle/>
                    <a:p>
                      <a:r>
                        <a:rPr lang="en-US" dirty="0" smtClean="0"/>
                        <a:t>Problem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Medical</a:t>
                      </a:r>
                      <a:r>
                        <a:rPr lang="en-US" baseline="0" dirty="0" smtClean="0"/>
                        <a:t> Data Available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Epidemiological 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Homogenicity</a:t>
                      </a:r>
                      <a:r>
                        <a:rPr lang="en-US" dirty="0" smtClean="0"/>
                        <a:t> of peptic ulcer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Death Certificates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site and social class,</a:t>
                      </a:r>
                      <a:r>
                        <a:rPr lang="en-US" baseline="0" dirty="0" smtClean="0"/>
                        <a:t> sex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Duodenal ulcer distinguish from Gastric</a:t>
                      </a:r>
                      <a:endParaRPr lang="en-US" dirty="0"/>
                    </a:p>
                  </a:txBody>
                  <a:tcPr/>
                </a:tc>
              </a:tr>
              <a:tr h="1260004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of Bronchial Carcinoma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</a:t>
                      </a:r>
                      <a:r>
                        <a:rPr lang="en-US" baseline="0" dirty="0" smtClean="0"/>
                        <a:t> (national series of cases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smoking, by sex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Squamous</a:t>
                      </a:r>
                      <a:r>
                        <a:rPr lang="en-US" dirty="0" smtClean="0"/>
                        <a:t> and</a:t>
                      </a:r>
                      <a:r>
                        <a:rPr lang="en-US" baseline="0" dirty="0" smtClean="0"/>
                        <a:t> undifferentiated ca are related to smoking</a:t>
                      </a:r>
                      <a:endParaRPr lang="en-US" dirty="0"/>
                    </a:p>
                  </a:txBody>
                  <a:tcPr/>
                </a:tc>
              </a:tr>
              <a:tr h="1260004">
                <a:tc>
                  <a:txBody>
                    <a:bodyPr/>
                    <a:lstStyle/>
                    <a:p>
                      <a:r>
                        <a:rPr lang="en-US" dirty="0" smtClean="0"/>
                        <a:t>Unexplained still births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Clinical records of total population still birth certificate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age and</a:t>
                      </a:r>
                      <a:r>
                        <a:rPr lang="en-US" baseline="0" dirty="0" smtClean="0"/>
                        <a:t> parity of mother , By period of gestation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group of unexplained still birth distinguish by  their post maturity and occurs especially in elderly </a:t>
                      </a:r>
                      <a:r>
                        <a:rPr lang="en-US" dirty="0" err="1" smtClean="0"/>
                        <a:t>primi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Searching for causes and risk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Eg</a:t>
            </a:r>
            <a:r>
              <a:rPr lang="en-US" dirty="0" smtClean="0"/>
              <a:t>. How do we say that smoking is risk factor for CHD, obesity for diabetes?</a:t>
            </a:r>
          </a:p>
          <a:p>
            <a:r>
              <a:rPr lang="en-US" dirty="0" smtClean="0"/>
              <a:t>It is by observing thousands of obese and non obese and following them forward to see what % in each group develops diabetes(cohort epidemiological approach)</a:t>
            </a:r>
          </a:p>
          <a:p>
            <a:r>
              <a:rPr lang="en-US" dirty="0" smtClean="0"/>
              <a:t>Asking hundreds of IHD people  compared to hundreds of healthy people about smoking history(case  control epidemiological approach)</a:t>
            </a:r>
          </a:p>
          <a:p>
            <a:r>
              <a:rPr lang="en-US" dirty="0" smtClean="0"/>
              <a:t>Framingham cohort study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359024"/>
          </a:xfrm>
        </p:spPr>
        <p:txBody>
          <a:bodyPr/>
          <a:lstStyle/>
          <a:p>
            <a:r>
              <a:rPr lang="en-US" dirty="0" smtClean="0"/>
              <a:t>Search for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35480"/>
            <a:ext cx="8291264" cy="4517856"/>
          </a:xfrm>
        </p:spPr>
        <p:txBody>
          <a:bodyPr>
            <a:normAutofit/>
          </a:bodyPr>
          <a:lstStyle/>
          <a:p>
            <a:r>
              <a:rPr lang="en-US" dirty="0" smtClean="0"/>
              <a:t>Several causes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single disease</a:t>
            </a:r>
          </a:p>
          <a:p>
            <a:pPr>
              <a:buNone/>
            </a:pPr>
            <a:r>
              <a:rPr lang="en-US" dirty="0" err="1" smtClean="0"/>
              <a:t>Multifactorial</a:t>
            </a:r>
            <a:r>
              <a:rPr lang="en-US" dirty="0" smtClean="0"/>
              <a:t> causation </a:t>
            </a:r>
          </a:p>
          <a:p>
            <a:pPr>
              <a:buNone/>
            </a:pPr>
            <a:r>
              <a:rPr lang="en-US" dirty="0" err="1" smtClean="0"/>
              <a:t>eg</a:t>
            </a:r>
            <a:r>
              <a:rPr lang="en-US" dirty="0" smtClean="0"/>
              <a:t>. Smoking </a:t>
            </a:r>
          </a:p>
          <a:p>
            <a:pPr>
              <a:buNone/>
            </a:pPr>
            <a:r>
              <a:rPr lang="en-US" dirty="0" smtClean="0"/>
              <a:t>     air pollution                       </a:t>
            </a:r>
            <a:r>
              <a:rPr lang="en-US" dirty="0" smtClean="0">
                <a:sym typeface="Wingdings" pitchFamily="2" charset="2"/>
              </a:rPr>
              <a:t>Lung cancer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exposure to asbestosis</a:t>
            </a:r>
          </a:p>
          <a:p>
            <a:r>
              <a:rPr lang="en-US" dirty="0" smtClean="0"/>
              <a:t>Single cause </a:t>
            </a:r>
            <a:r>
              <a:rPr lang="en-US" dirty="0" smtClean="0">
                <a:sym typeface="Wingdings" pitchFamily="2" charset="2"/>
              </a:rPr>
              <a:t> several disease</a:t>
            </a: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Eg.Heamolytic</a:t>
            </a:r>
            <a:r>
              <a:rPr lang="en-US" dirty="0" smtClean="0">
                <a:sym typeface="Wingdings" pitchFamily="2" charset="2"/>
              </a:rPr>
              <a:t>                           Streptococcal </a:t>
            </a:r>
            <a:r>
              <a:rPr lang="en-US" dirty="0" err="1" smtClean="0">
                <a:sym typeface="Wingdings" pitchFamily="2" charset="2"/>
              </a:rPr>
              <a:t>tonsilitis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Streptococci                         Scarlet fever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                                           Erysipelas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699792" y="5013176"/>
            <a:ext cx="158417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699792" y="5301208"/>
            <a:ext cx="158417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771800" y="5301208"/>
            <a:ext cx="144016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411760" y="3284984"/>
            <a:ext cx="208823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843808" y="3501008"/>
            <a:ext cx="165618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923928" y="3573016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73616" cy="936104"/>
          </a:xfrm>
        </p:spPr>
        <p:txBody>
          <a:bodyPr>
            <a:normAutofit/>
          </a:bodyPr>
          <a:lstStyle/>
          <a:p>
            <a:r>
              <a:rPr lang="en-US" dirty="0" smtClean="0"/>
              <a:t>TO MEASURE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r>
              <a:rPr lang="en-US" dirty="0" smtClean="0"/>
              <a:t>By using various Epidemiological studies  we can calculate  Incidence rate, Relative risk, Attributable  risk, Odds ratio</a:t>
            </a:r>
          </a:p>
          <a:p>
            <a:endParaRPr lang="en-US" dirty="0" smtClean="0"/>
          </a:p>
          <a:p>
            <a:r>
              <a:rPr lang="en-US" dirty="0" err="1" smtClean="0"/>
              <a:t>Eg</a:t>
            </a:r>
            <a:r>
              <a:rPr lang="en-US" dirty="0" smtClean="0"/>
              <a:t>. bearing a child with downs syndrome</a:t>
            </a:r>
          </a:p>
          <a:p>
            <a:endParaRPr lang="en-US" dirty="0" smtClean="0"/>
          </a:p>
          <a:p>
            <a:r>
              <a:rPr lang="en-US" dirty="0" smtClean="0"/>
              <a:t>Risk </a:t>
            </a:r>
            <a:r>
              <a:rPr lang="en-US" dirty="0" err="1" smtClean="0"/>
              <a:t>assesment</a:t>
            </a:r>
            <a:r>
              <a:rPr lang="en-US" dirty="0" smtClean="0"/>
              <a:t> for smokers and non smokers for cause of death. Cancer and CHD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157192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Individual risk of bearing a ‘</a:t>
            </a:r>
            <a:r>
              <a:rPr lang="en-US" sz="2000" dirty="0" err="1" smtClean="0"/>
              <a:t>mongol</a:t>
            </a:r>
            <a:r>
              <a:rPr lang="en-US" sz="2000" dirty="0" smtClean="0"/>
              <a:t> child’ according to age of mother </a:t>
            </a:r>
            <a:br>
              <a:rPr lang="en-US" sz="2000" dirty="0" smtClean="0"/>
            </a:br>
            <a:r>
              <a:rPr lang="en-US" sz="2000" dirty="0" smtClean="0"/>
              <a:t>Source: Morris J N, uses of epidemiology, third edition</a:t>
            </a:r>
            <a:endParaRPr lang="en-US" sz="2000" dirty="0"/>
          </a:p>
        </p:txBody>
      </p:sp>
      <p:pic>
        <p:nvPicPr>
          <p:cNvPr id="1026" name="Picture 2" descr="D:\MDGE FOLDER\GRA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6672"/>
            <a:ext cx="5583086" cy="5092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587727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Stillbirths and deaths in the first four weeks of the life. Infants of consanguineous and other marriages. </a:t>
            </a:r>
          </a:p>
        </p:txBody>
      </p:sp>
      <p:pic>
        <p:nvPicPr>
          <p:cNvPr id="2050" name="Picture 2" descr="D:\MDGE FOLDER\GRA DEAT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246866" cy="5490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92A5D9-0E5E-4606-B1B3-182919FE6257}" type="slidenum">
              <a:rPr lang="en-US"/>
              <a:pPr/>
              <a:t>28</a:t>
            </a:fld>
            <a:endParaRPr lang="en-US"/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301625" y="548680"/>
            <a:ext cx="8842375" cy="5751513"/>
            <a:chOff x="96" y="449"/>
            <a:chExt cx="5570" cy="3623"/>
          </a:xfrm>
        </p:grpSpPr>
        <p:sp>
          <p:nvSpPr>
            <p:cNvPr id="193539" name="Rectangle 3"/>
            <p:cNvSpPr>
              <a:spLocks noChangeArrowheads="1"/>
            </p:cNvSpPr>
            <p:nvPr/>
          </p:nvSpPr>
          <p:spPr bwMode="auto">
            <a:xfrm>
              <a:off x="4074" y="2997"/>
              <a:ext cx="15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latin typeface="Garamond" pitchFamily="18" charset="0"/>
                </a:rPr>
                <a:t>Patients</a:t>
              </a:r>
            </a:p>
          </p:txBody>
        </p:sp>
        <p:sp>
          <p:nvSpPr>
            <p:cNvPr id="193540" name="Rectangle 4"/>
            <p:cNvSpPr>
              <a:spLocks noChangeArrowheads="1"/>
            </p:cNvSpPr>
            <p:nvPr/>
          </p:nvSpPr>
          <p:spPr bwMode="auto">
            <a:xfrm>
              <a:off x="1952" y="2997"/>
              <a:ext cx="212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latin typeface="Garamond" pitchFamily="18" charset="0"/>
                </a:rPr>
                <a:t>Clinical</a:t>
              </a: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000" dirty="0">
                  <a:latin typeface="Garamond" pitchFamily="18" charset="0"/>
                </a:rPr>
                <a:t>Trial</a:t>
              </a:r>
            </a:p>
          </p:txBody>
        </p:sp>
        <p:sp>
          <p:nvSpPr>
            <p:cNvPr id="193541" name="Rectangle 5"/>
            <p:cNvSpPr>
              <a:spLocks noChangeArrowheads="1"/>
            </p:cNvSpPr>
            <p:nvPr/>
          </p:nvSpPr>
          <p:spPr bwMode="auto">
            <a:xfrm>
              <a:off x="96" y="2997"/>
              <a:ext cx="1856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 </a:t>
              </a:r>
              <a:r>
                <a:rPr lang="en-US" sz="2000" dirty="0">
                  <a:latin typeface="Garamond" pitchFamily="18" charset="0"/>
                </a:rPr>
                <a:t>Randomized</a:t>
              </a: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000" dirty="0">
                  <a:latin typeface="Garamond" pitchFamily="18" charset="0"/>
                </a:rPr>
                <a:t>Controlled</a:t>
              </a: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 </a:t>
              </a:r>
              <a:b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</a:b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 </a:t>
              </a:r>
              <a:r>
                <a:rPr lang="en-US" sz="2000" dirty="0">
                  <a:latin typeface="Garamond" pitchFamily="18" charset="0"/>
                </a:rPr>
                <a:t>Studies</a:t>
              </a:r>
            </a:p>
          </p:txBody>
        </p:sp>
        <p:sp>
          <p:nvSpPr>
            <p:cNvPr id="193542" name="Rectangle 6"/>
            <p:cNvSpPr>
              <a:spLocks noChangeArrowheads="1"/>
            </p:cNvSpPr>
            <p:nvPr/>
          </p:nvSpPr>
          <p:spPr bwMode="auto">
            <a:xfrm>
              <a:off x="4074" y="3515"/>
              <a:ext cx="159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latin typeface="Garamond" pitchFamily="18" charset="0"/>
                </a:rPr>
                <a:t>Healthy</a:t>
              </a: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000" dirty="0">
                  <a:latin typeface="Garamond" pitchFamily="18" charset="0"/>
                </a:rPr>
                <a:t>person</a:t>
              </a:r>
            </a:p>
          </p:txBody>
        </p:sp>
        <p:sp>
          <p:nvSpPr>
            <p:cNvPr id="193543" name="Rectangle 7"/>
            <p:cNvSpPr>
              <a:spLocks noChangeArrowheads="1"/>
            </p:cNvSpPr>
            <p:nvPr/>
          </p:nvSpPr>
          <p:spPr bwMode="auto">
            <a:xfrm>
              <a:off x="1952" y="3515"/>
              <a:ext cx="212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endPara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endParaRPr>
            </a:p>
          </p:txBody>
        </p:sp>
        <p:sp>
          <p:nvSpPr>
            <p:cNvPr id="193544" name="Rectangle 8"/>
            <p:cNvSpPr>
              <a:spLocks noChangeArrowheads="1"/>
            </p:cNvSpPr>
            <p:nvPr/>
          </p:nvSpPr>
          <p:spPr bwMode="auto">
            <a:xfrm>
              <a:off x="96" y="3515"/>
              <a:ext cx="185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 </a:t>
              </a:r>
              <a:r>
                <a:rPr lang="en-US" sz="2000" dirty="0">
                  <a:latin typeface="Garamond" pitchFamily="18" charset="0"/>
                </a:rPr>
                <a:t>Field</a:t>
              </a: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000" dirty="0">
                  <a:latin typeface="Garamond" pitchFamily="18" charset="0"/>
                </a:rPr>
                <a:t>Trial</a:t>
              </a:r>
            </a:p>
          </p:txBody>
        </p:sp>
        <p:sp>
          <p:nvSpPr>
            <p:cNvPr id="193545" name="Rectangle 9"/>
            <p:cNvSpPr>
              <a:spLocks noChangeArrowheads="1"/>
            </p:cNvSpPr>
            <p:nvPr/>
          </p:nvSpPr>
          <p:spPr bwMode="auto">
            <a:xfrm>
              <a:off x="4074" y="3764"/>
              <a:ext cx="1592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latin typeface="Garamond" pitchFamily="18" charset="0"/>
                </a:rPr>
                <a:t>Communities</a:t>
              </a:r>
            </a:p>
          </p:txBody>
        </p:sp>
        <p:sp>
          <p:nvSpPr>
            <p:cNvPr id="193546" name="Rectangle 10"/>
            <p:cNvSpPr>
              <a:spLocks noChangeArrowheads="1"/>
            </p:cNvSpPr>
            <p:nvPr/>
          </p:nvSpPr>
          <p:spPr bwMode="auto">
            <a:xfrm>
              <a:off x="1952" y="3764"/>
              <a:ext cx="2122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latin typeface="Garamond" pitchFamily="18" charset="0"/>
                </a:rPr>
                <a:t>Community</a:t>
              </a: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000" dirty="0">
                  <a:latin typeface="Garamond" pitchFamily="18" charset="0"/>
                </a:rPr>
                <a:t>intervention</a:t>
              </a: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000" dirty="0">
                  <a:latin typeface="Garamond" pitchFamily="18" charset="0"/>
                </a:rPr>
                <a:t>studies</a:t>
              </a:r>
            </a:p>
          </p:txBody>
        </p:sp>
        <p:sp>
          <p:nvSpPr>
            <p:cNvPr id="193547" name="Rectangle 11"/>
            <p:cNvSpPr>
              <a:spLocks noChangeArrowheads="1"/>
            </p:cNvSpPr>
            <p:nvPr/>
          </p:nvSpPr>
          <p:spPr bwMode="auto">
            <a:xfrm>
              <a:off x="96" y="3764"/>
              <a:ext cx="185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 </a:t>
              </a:r>
              <a:r>
                <a:rPr lang="en-US" sz="2000" dirty="0">
                  <a:latin typeface="Garamond" pitchFamily="18" charset="0"/>
                </a:rPr>
                <a:t>Community</a:t>
              </a: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000" dirty="0">
                  <a:latin typeface="Garamond" pitchFamily="18" charset="0"/>
                </a:rPr>
                <a:t>Trial</a:t>
              </a:r>
            </a:p>
          </p:txBody>
        </p:sp>
        <p:sp>
          <p:nvSpPr>
            <p:cNvPr id="193548" name="Rectangle 12"/>
            <p:cNvSpPr>
              <a:spLocks noChangeArrowheads="1"/>
            </p:cNvSpPr>
            <p:nvPr/>
          </p:nvSpPr>
          <p:spPr bwMode="auto">
            <a:xfrm>
              <a:off x="96" y="2671"/>
              <a:ext cx="557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 dirty="0">
                  <a:solidFill>
                    <a:schemeClr val="accent1"/>
                  </a:solidFill>
                  <a:latin typeface="Garamond" pitchFamily="18" charset="0"/>
                </a:rPr>
                <a:t>Experimental</a:t>
              </a:r>
              <a:r>
                <a:rPr lang="en-US" sz="28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/ </a:t>
              </a:r>
              <a:r>
                <a:rPr lang="en-US" sz="2800" dirty="0">
                  <a:solidFill>
                    <a:schemeClr val="accent1"/>
                  </a:solidFill>
                  <a:latin typeface="Garamond" pitchFamily="18" charset="0"/>
                </a:rPr>
                <a:t>intervention</a:t>
              </a:r>
              <a:r>
                <a:rPr lang="en-US" sz="28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800" dirty="0">
                  <a:solidFill>
                    <a:schemeClr val="accent1"/>
                  </a:solidFill>
                  <a:latin typeface="Garamond" pitchFamily="18" charset="0"/>
                </a:rPr>
                <a:t>Studies</a:t>
              </a:r>
            </a:p>
          </p:txBody>
        </p:sp>
        <p:sp>
          <p:nvSpPr>
            <p:cNvPr id="193549" name="Rectangle 13"/>
            <p:cNvSpPr>
              <a:spLocks noChangeArrowheads="1"/>
            </p:cNvSpPr>
            <p:nvPr/>
          </p:nvSpPr>
          <p:spPr bwMode="auto">
            <a:xfrm>
              <a:off x="4074" y="2422"/>
              <a:ext cx="159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Garamond" pitchFamily="18" charset="0"/>
                </a:rPr>
                <a:t>Individuals</a:t>
              </a:r>
            </a:p>
          </p:txBody>
        </p:sp>
        <p:sp>
          <p:nvSpPr>
            <p:cNvPr id="193550" name="Rectangle 14"/>
            <p:cNvSpPr>
              <a:spLocks noChangeArrowheads="1"/>
            </p:cNvSpPr>
            <p:nvPr/>
          </p:nvSpPr>
          <p:spPr bwMode="auto">
            <a:xfrm>
              <a:off x="1952" y="2422"/>
              <a:ext cx="212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Garamond" pitchFamily="18" charset="0"/>
                </a:rPr>
                <a:t>Follow-up</a:t>
              </a:r>
              <a:r>
                <a:rPr lang="en-US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/ </a:t>
              </a:r>
              <a:r>
                <a:rPr lang="en-US" sz="2000" b="1" dirty="0">
                  <a:solidFill>
                    <a:schemeClr val="tx2"/>
                  </a:solidFill>
                  <a:latin typeface="Garamond" pitchFamily="18" charset="0"/>
                </a:rPr>
                <a:t>Longitudinal</a:t>
              </a:r>
            </a:p>
          </p:txBody>
        </p:sp>
        <p:sp>
          <p:nvSpPr>
            <p:cNvPr id="193551" name="Rectangle 15"/>
            <p:cNvSpPr>
              <a:spLocks noChangeArrowheads="1"/>
            </p:cNvSpPr>
            <p:nvPr/>
          </p:nvSpPr>
          <p:spPr bwMode="auto">
            <a:xfrm>
              <a:off x="96" y="2422"/>
              <a:ext cx="185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 </a:t>
              </a:r>
              <a:r>
                <a:rPr lang="en-US" sz="2000" b="1" dirty="0">
                  <a:solidFill>
                    <a:schemeClr val="tx2"/>
                  </a:solidFill>
                  <a:latin typeface="Garamond" pitchFamily="18" charset="0"/>
                </a:rPr>
                <a:t>Cohort</a:t>
              </a:r>
            </a:p>
          </p:txBody>
        </p:sp>
        <p:sp>
          <p:nvSpPr>
            <p:cNvPr id="193552" name="Rectangle 16"/>
            <p:cNvSpPr>
              <a:spLocks noChangeArrowheads="1"/>
            </p:cNvSpPr>
            <p:nvPr/>
          </p:nvSpPr>
          <p:spPr bwMode="auto">
            <a:xfrm>
              <a:off x="4074" y="2173"/>
              <a:ext cx="159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latin typeface="Garamond" pitchFamily="18" charset="0"/>
                </a:rPr>
                <a:t>Individuals</a:t>
              </a:r>
            </a:p>
          </p:txBody>
        </p:sp>
        <p:sp>
          <p:nvSpPr>
            <p:cNvPr id="193553" name="Rectangle 17"/>
            <p:cNvSpPr>
              <a:spLocks noChangeArrowheads="1"/>
            </p:cNvSpPr>
            <p:nvPr/>
          </p:nvSpPr>
          <p:spPr bwMode="auto">
            <a:xfrm>
              <a:off x="1952" y="2173"/>
              <a:ext cx="212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latin typeface="Garamond" pitchFamily="18" charset="0"/>
                </a:rPr>
                <a:t>Case-Reference</a:t>
              </a:r>
            </a:p>
          </p:txBody>
        </p:sp>
        <p:sp>
          <p:nvSpPr>
            <p:cNvPr id="193554" name="Rectangle 18"/>
            <p:cNvSpPr>
              <a:spLocks noChangeArrowheads="1"/>
            </p:cNvSpPr>
            <p:nvPr/>
          </p:nvSpPr>
          <p:spPr bwMode="auto">
            <a:xfrm>
              <a:off x="96" y="2173"/>
              <a:ext cx="185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 </a:t>
              </a:r>
              <a:r>
                <a:rPr lang="en-US" sz="2000" dirty="0">
                  <a:latin typeface="Garamond" pitchFamily="18" charset="0"/>
                </a:rPr>
                <a:t>Case-Control</a:t>
              </a:r>
            </a:p>
          </p:txBody>
        </p:sp>
        <p:sp>
          <p:nvSpPr>
            <p:cNvPr id="193558" name="Rectangle 22"/>
            <p:cNvSpPr>
              <a:spLocks noChangeArrowheads="1"/>
            </p:cNvSpPr>
            <p:nvPr/>
          </p:nvSpPr>
          <p:spPr bwMode="auto">
            <a:xfrm>
              <a:off x="4074" y="1675"/>
              <a:ext cx="159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latin typeface="Garamond" pitchFamily="18" charset="0"/>
                </a:rPr>
                <a:t>Populations</a:t>
              </a:r>
            </a:p>
          </p:txBody>
        </p:sp>
        <p:sp>
          <p:nvSpPr>
            <p:cNvPr id="193559" name="Rectangle 23"/>
            <p:cNvSpPr>
              <a:spLocks noChangeArrowheads="1"/>
            </p:cNvSpPr>
            <p:nvPr/>
          </p:nvSpPr>
          <p:spPr bwMode="auto">
            <a:xfrm>
              <a:off x="1952" y="1675"/>
              <a:ext cx="212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 err="1">
                  <a:latin typeface="Garamond" pitchFamily="18" charset="0"/>
                </a:rPr>
                <a:t>Correlational</a:t>
              </a:r>
              <a:endParaRPr lang="en-US" sz="2000" dirty="0">
                <a:latin typeface="Garamond" pitchFamily="18" charset="0"/>
              </a:endParaRPr>
            </a:p>
          </p:txBody>
        </p:sp>
        <p:sp>
          <p:nvSpPr>
            <p:cNvPr id="193560" name="Rectangle 24"/>
            <p:cNvSpPr>
              <a:spLocks noChangeArrowheads="1"/>
            </p:cNvSpPr>
            <p:nvPr/>
          </p:nvSpPr>
          <p:spPr bwMode="auto">
            <a:xfrm>
              <a:off x="155" y="1674"/>
              <a:ext cx="5216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Ecological</a:t>
              </a:r>
            </a:p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Cross-sectional</a:t>
              </a:r>
              <a:r>
                <a:rPr lang="en-US" sz="2000" dirty="0" smtClean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Arial" pitchFamily="34" charset="0"/>
                </a:rPr>
                <a:t>		 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Prevalence</a:t>
              </a:r>
              <a:r>
                <a:rPr lang="en-US" sz="2000" dirty="0" smtClean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Arial" pitchFamily="34" charset="0"/>
                </a:rPr>
                <a:t>		          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Individuals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561" name="Rectangle 25"/>
            <p:cNvSpPr>
              <a:spLocks noChangeArrowheads="1"/>
            </p:cNvSpPr>
            <p:nvPr/>
          </p:nvSpPr>
          <p:spPr bwMode="auto">
            <a:xfrm>
              <a:off x="96" y="1388"/>
              <a:ext cx="5570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400" i="1" dirty="0">
                  <a:latin typeface="Arial" pitchFamily="34" charset="0"/>
                  <a:cs typeface="Arial" pitchFamily="34" charset="0"/>
                </a:rPr>
                <a:t>Analytical</a:t>
              </a:r>
              <a:r>
                <a:rPr lang="en-US" sz="2400" i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>
                  <a:latin typeface="Arial" pitchFamily="34" charset="0"/>
                  <a:cs typeface="Arial" pitchFamily="34" charset="0"/>
                </a:rPr>
                <a:t>studies</a:t>
              </a:r>
            </a:p>
          </p:txBody>
        </p:sp>
        <p:sp>
          <p:nvSpPr>
            <p:cNvPr id="193562" name="Rectangle 26"/>
            <p:cNvSpPr>
              <a:spLocks noChangeArrowheads="1"/>
            </p:cNvSpPr>
            <p:nvPr/>
          </p:nvSpPr>
          <p:spPr bwMode="auto">
            <a:xfrm>
              <a:off x="96" y="1101"/>
              <a:ext cx="5570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400" i="1" dirty="0">
                  <a:latin typeface="Arial" pitchFamily="34" charset="0"/>
                  <a:cs typeface="Arial" pitchFamily="34" charset="0"/>
                </a:rPr>
                <a:t>Descriptive</a:t>
              </a:r>
              <a:r>
                <a:rPr lang="en-US" sz="2400" i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>
                  <a:latin typeface="Arial" pitchFamily="34" charset="0"/>
                  <a:cs typeface="Arial" pitchFamily="34" charset="0"/>
                </a:rPr>
                <a:t>studies</a:t>
              </a:r>
            </a:p>
          </p:txBody>
        </p:sp>
        <p:sp>
          <p:nvSpPr>
            <p:cNvPr id="193563" name="Rectangle 27"/>
            <p:cNvSpPr>
              <a:spLocks noChangeArrowheads="1"/>
            </p:cNvSpPr>
            <p:nvPr/>
          </p:nvSpPr>
          <p:spPr bwMode="auto">
            <a:xfrm>
              <a:off x="96" y="775"/>
              <a:ext cx="557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 dirty="0">
                  <a:solidFill>
                    <a:schemeClr val="accent1"/>
                  </a:solidFill>
                  <a:latin typeface="Garamond" pitchFamily="18" charset="0"/>
                </a:rPr>
                <a:t>Observational</a:t>
              </a:r>
              <a:r>
                <a:rPr lang="en-US" sz="28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800" dirty="0">
                  <a:solidFill>
                    <a:schemeClr val="accent1"/>
                  </a:solidFill>
                  <a:latin typeface="Garamond" pitchFamily="18" charset="0"/>
                </a:rPr>
                <a:t>studies</a:t>
              </a:r>
            </a:p>
          </p:txBody>
        </p:sp>
        <p:sp>
          <p:nvSpPr>
            <p:cNvPr id="193564" name="Rectangle 28"/>
            <p:cNvSpPr>
              <a:spLocks noChangeArrowheads="1"/>
            </p:cNvSpPr>
            <p:nvPr/>
          </p:nvSpPr>
          <p:spPr bwMode="auto">
            <a:xfrm>
              <a:off x="4074" y="449"/>
              <a:ext cx="159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 b="1" dirty="0">
                  <a:solidFill>
                    <a:schemeClr val="tx2"/>
                  </a:solidFill>
                  <a:latin typeface="Garamond" pitchFamily="18" charset="0"/>
                </a:rPr>
                <a:t>Unit</a:t>
              </a:r>
              <a:r>
                <a:rPr lang="en-US" sz="28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800" b="1" dirty="0">
                  <a:solidFill>
                    <a:schemeClr val="tx2"/>
                  </a:solidFill>
                  <a:latin typeface="Garamond" pitchFamily="18" charset="0"/>
                </a:rPr>
                <a:t>of</a:t>
              </a:r>
              <a:r>
                <a:rPr lang="en-US" sz="28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800" b="1" dirty="0">
                  <a:solidFill>
                    <a:schemeClr val="tx2"/>
                  </a:solidFill>
                  <a:latin typeface="Garamond" pitchFamily="18" charset="0"/>
                </a:rPr>
                <a:t>study</a:t>
              </a:r>
            </a:p>
          </p:txBody>
        </p:sp>
        <p:sp>
          <p:nvSpPr>
            <p:cNvPr id="193565" name="Rectangle 29"/>
            <p:cNvSpPr>
              <a:spLocks noChangeArrowheads="1"/>
            </p:cNvSpPr>
            <p:nvPr/>
          </p:nvSpPr>
          <p:spPr bwMode="auto">
            <a:xfrm>
              <a:off x="1952" y="449"/>
              <a:ext cx="212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 b="1" dirty="0">
                  <a:solidFill>
                    <a:schemeClr val="tx2"/>
                  </a:solidFill>
                  <a:latin typeface="Garamond" pitchFamily="18" charset="0"/>
                </a:rPr>
                <a:t>Alternate</a:t>
              </a:r>
              <a:r>
                <a:rPr lang="en-US" sz="28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800" b="1" dirty="0">
                  <a:solidFill>
                    <a:schemeClr val="tx2"/>
                  </a:solidFill>
                  <a:latin typeface="Garamond" pitchFamily="18" charset="0"/>
                </a:rPr>
                <a:t>name</a:t>
              </a:r>
            </a:p>
          </p:txBody>
        </p:sp>
        <p:sp>
          <p:nvSpPr>
            <p:cNvPr id="193566" name="Rectangle 30"/>
            <p:cNvSpPr>
              <a:spLocks noChangeArrowheads="1"/>
            </p:cNvSpPr>
            <p:nvPr/>
          </p:nvSpPr>
          <p:spPr bwMode="auto">
            <a:xfrm>
              <a:off x="96" y="449"/>
              <a:ext cx="185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 b="1" dirty="0">
                  <a:solidFill>
                    <a:schemeClr val="tx2"/>
                  </a:solidFill>
                  <a:latin typeface="Garamond" pitchFamily="18" charset="0"/>
                </a:rPr>
                <a:t>Type</a:t>
              </a:r>
              <a:r>
                <a:rPr lang="en-US" sz="28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800" b="1" dirty="0">
                  <a:solidFill>
                    <a:schemeClr val="tx2"/>
                  </a:solidFill>
                  <a:latin typeface="Garamond" pitchFamily="18" charset="0"/>
                </a:rPr>
                <a:t>of</a:t>
              </a:r>
              <a:r>
                <a:rPr lang="en-US" sz="28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 </a:t>
              </a:r>
              <a:r>
                <a:rPr lang="en-US" sz="2800" b="1" dirty="0">
                  <a:solidFill>
                    <a:schemeClr val="tx2"/>
                  </a:solidFill>
                  <a:latin typeface="Garamond" pitchFamily="18" charset="0"/>
                </a:rPr>
                <a:t>study</a:t>
              </a:r>
            </a:p>
          </p:txBody>
        </p:sp>
        <p:sp>
          <p:nvSpPr>
            <p:cNvPr id="193567" name="Line 31"/>
            <p:cNvSpPr>
              <a:spLocks noChangeShapeType="1"/>
            </p:cNvSpPr>
            <p:nvPr/>
          </p:nvSpPr>
          <p:spPr bwMode="auto">
            <a:xfrm>
              <a:off x="96" y="449"/>
              <a:ext cx="557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68" name="Line 32"/>
            <p:cNvSpPr>
              <a:spLocks noChangeShapeType="1"/>
            </p:cNvSpPr>
            <p:nvPr/>
          </p:nvSpPr>
          <p:spPr bwMode="auto">
            <a:xfrm>
              <a:off x="96" y="775"/>
              <a:ext cx="557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69" name="Line 33"/>
            <p:cNvSpPr>
              <a:spLocks noChangeShapeType="1"/>
            </p:cNvSpPr>
            <p:nvPr/>
          </p:nvSpPr>
          <p:spPr bwMode="auto">
            <a:xfrm>
              <a:off x="96" y="4072"/>
              <a:ext cx="557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0" name="Line 34"/>
            <p:cNvSpPr>
              <a:spLocks noChangeShapeType="1"/>
            </p:cNvSpPr>
            <p:nvPr/>
          </p:nvSpPr>
          <p:spPr bwMode="auto">
            <a:xfrm>
              <a:off x="96" y="449"/>
              <a:ext cx="0" cy="32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1" name="Line 35"/>
            <p:cNvSpPr>
              <a:spLocks noChangeShapeType="1"/>
            </p:cNvSpPr>
            <p:nvPr/>
          </p:nvSpPr>
          <p:spPr bwMode="auto">
            <a:xfrm>
              <a:off x="5666" y="449"/>
              <a:ext cx="0" cy="32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2" name="Line 36"/>
            <p:cNvSpPr>
              <a:spLocks noChangeShapeType="1"/>
            </p:cNvSpPr>
            <p:nvPr/>
          </p:nvSpPr>
          <p:spPr bwMode="auto">
            <a:xfrm>
              <a:off x="96" y="1101"/>
              <a:ext cx="0" cy="287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3" name="Line 37"/>
            <p:cNvSpPr>
              <a:spLocks noChangeShapeType="1"/>
            </p:cNvSpPr>
            <p:nvPr/>
          </p:nvSpPr>
          <p:spPr bwMode="auto">
            <a:xfrm>
              <a:off x="96" y="775"/>
              <a:ext cx="0" cy="32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4" name="Line 38"/>
            <p:cNvSpPr>
              <a:spLocks noChangeShapeType="1"/>
            </p:cNvSpPr>
            <p:nvPr/>
          </p:nvSpPr>
          <p:spPr bwMode="auto">
            <a:xfrm>
              <a:off x="5666" y="1101"/>
              <a:ext cx="0" cy="287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5" name="Line 39"/>
            <p:cNvSpPr>
              <a:spLocks noChangeShapeType="1"/>
            </p:cNvSpPr>
            <p:nvPr/>
          </p:nvSpPr>
          <p:spPr bwMode="auto">
            <a:xfrm>
              <a:off x="5666" y="775"/>
              <a:ext cx="0" cy="32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6" name="Line 40"/>
            <p:cNvSpPr>
              <a:spLocks noChangeShapeType="1"/>
            </p:cNvSpPr>
            <p:nvPr/>
          </p:nvSpPr>
          <p:spPr bwMode="auto">
            <a:xfrm>
              <a:off x="96" y="1388"/>
              <a:ext cx="0" cy="287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7" name="Line 41"/>
            <p:cNvSpPr>
              <a:spLocks noChangeShapeType="1"/>
            </p:cNvSpPr>
            <p:nvPr/>
          </p:nvSpPr>
          <p:spPr bwMode="auto">
            <a:xfrm>
              <a:off x="5666" y="1388"/>
              <a:ext cx="0" cy="287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8" name="Line 42"/>
            <p:cNvSpPr>
              <a:spLocks noChangeShapeType="1"/>
            </p:cNvSpPr>
            <p:nvPr/>
          </p:nvSpPr>
          <p:spPr bwMode="auto">
            <a:xfrm>
              <a:off x="96" y="1675"/>
              <a:ext cx="0" cy="249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79" name="Line 43"/>
            <p:cNvSpPr>
              <a:spLocks noChangeShapeType="1"/>
            </p:cNvSpPr>
            <p:nvPr/>
          </p:nvSpPr>
          <p:spPr bwMode="auto">
            <a:xfrm>
              <a:off x="5666" y="1675"/>
              <a:ext cx="0" cy="249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80" name="Line 44"/>
            <p:cNvSpPr>
              <a:spLocks noChangeShapeType="1"/>
            </p:cNvSpPr>
            <p:nvPr/>
          </p:nvSpPr>
          <p:spPr bwMode="auto">
            <a:xfrm>
              <a:off x="96" y="1924"/>
              <a:ext cx="0" cy="249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81" name="Line 45"/>
            <p:cNvSpPr>
              <a:spLocks noChangeShapeType="1"/>
            </p:cNvSpPr>
            <p:nvPr/>
          </p:nvSpPr>
          <p:spPr bwMode="auto">
            <a:xfrm>
              <a:off x="5666" y="1924"/>
              <a:ext cx="0" cy="249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83" name="Line 47"/>
            <p:cNvSpPr>
              <a:spLocks noChangeShapeType="1"/>
            </p:cNvSpPr>
            <p:nvPr/>
          </p:nvSpPr>
          <p:spPr bwMode="auto">
            <a:xfrm>
              <a:off x="5666" y="1920"/>
              <a:ext cx="0" cy="249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84" name="Line 48"/>
            <p:cNvSpPr>
              <a:spLocks noChangeShapeType="1"/>
            </p:cNvSpPr>
            <p:nvPr/>
          </p:nvSpPr>
          <p:spPr bwMode="auto">
            <a:xfrm>
              <a:off x="96" y="2997"/>
              <a:ext cx="0" cy="51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85" name="Line 49"/>
            <p:cNvSpPr>
              <a:spLocks noChangeShapeType="1"/>
            </p:cNvSpPr>
            <p:nvPr/>
          </p:nvSpPr>
          <p:spPr bwMode="auto">
            <a:xfrm>
              <a:off x="5666" y="2997"/>
              <a:ext cx="0" cy="51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86" name="Line 50"/>
            <p:cNvSpPr>
              <a:spLocks noChangeShapeType="1"/>
            </p:cNvSpPr>
            <p:nvPr/>
          </p:nvSpPr>
          <p:spPr bwMode="auto">
            <a:xfrm>
              <a:off x="96" y="3515"/>
              <a:ext cx="0" cy="249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87" name="Line 51"/>
            <p:cNvSpPr>
              <a:spLocks noChangeShapeType="1"/>
            </p:cNvSpPr>
            <p:nvPr/>
          </p:nvSpPr>
          <p:spPr bwMode="auto">
            <a:xfrm>
              <a:off x="5666" y="3515"/>
              <a:ext cx="0" cy="249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88" name="Line 52"/>
            <p:cNvSpPr>
              <a:spLocks noChangeShapeType="1"/>
            </p:cNvSpPr>
            <p:nvPr/>
          </p:nvSpPr>
          <p:spPr bwMode="auto">
            <a:xfrm>
              <a:off x="96" y="3764"/>
              <a:ext cx="0" cy="30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89" name="Line 53"/>
            <p:cNvSpPr>
              <a:spLocks noChangeShapeType="1"/>
            </p:cNvSpPr>
            <p:nvPr/>
          </p:nvSpPr>
          <p:spPr bwMode="auto">
            <a:xfrm>
              <a:off x="5666" y="3764"/>
              <a:ext cx="0" cy="30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91" name="Line 55"/>
            <p:cNvSpPr>
              <a:spLocks noChangeShapeType="1"/>
            </p:cNvSpPr>
            <p:nvPr/>
          </p:nvSpPr>
          <p:spPr bwMode="auto">
            <a:xfrm>
              <a:off x="96" y="2173"/>
              <a:ext cx="0" cy="249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92" name="Line 56"/>
            <p:cNvSpPr>
              <a:spLocks noChangeShapeType="1"/>
            </p:cNvSpPr>
            <p:nvPr/>
          </p:nvSpPr>
          <p:spPr bwMode="auto">
            <a:xfrm>
              <a:off x="96" y="2671"/>
              <a:ext cx="0" cy="32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93" name="Line 57"/>
            <p:cNvSpPr>
              <a:spLocks noChangeShapeType="1"/>
            </p:cNvSpPr>
            <p:nvPr/>
          </p:nvSpPr>
          <p:spPr bwMode="auto">
            <a:xfrm>
              <a:off x="5666" y="2173"/>
              <a:ext cx="0" cy="249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594" name="Line 58"/>
            <p:cNvSpPr>
              <a:spLocks noChangeShapeType="1"/>
            </p:cNvSpPr>
            <p:nvPr/>
          </p:nvSpPr>
          <p:spPr bwMode="auto">
            <a:xfrm>
              <a:off x="5666" y="2671"/>
              <a:ext cx="0" cy="32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598" name="Rectangle 62"/>
          <p:cNvSpPr>
            <a:spLocks noChangeArrowheads="1"/>
          </p:cNvSpPr>
          <p:nvPr/>
        </p:nvSpPr>
        <p:spPr bwMode="auto">
          <a:xfrm>
            <a:off x="457200" y="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r>
              <a:rPr lang="en-US" sz="3200" b="1" dirty="0" smtClean="0">
                <a:solidFill>
                  <a:schemeClr val="tx2"/>
                </a:solidFill>
                <a:latin typeface="Garamond" pitchFamily="18" charset="0"/>
              </a:rPr>
              <a:t>Epidemiological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r>
              <a:rPr lang="en-US" sz="3200" b="1" dirty="0" smtClean="0">
                <a:solidFill>
                  <a:schemeClr val="tx2"/>
                </a:solidFill>
                <a:latin typeface="Garamond" pitchFamily="18" charset="0"/>
              </a:rPr>
              <a:t>Studies</a:t>
            </a:r>
            <a:endParaRPr lang="en-US" sz="3200" b="1" dirty="0">
              <a:solidFill>
                <a:schemeClr val="tx2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Incidence rate=no. of new cases of disease during a    			given time period				               -----------------------------------------------------x 1000	                            population at risk during that period</a:t>
            </a:r>
          </a:p>
          <a:p>
            <a:r>
              <a:rPr lang="en-US" dirty="0" smtClean="0"/>
              <a:t>Relative risk							incidence of disease among exposed			--------------------------------------------			incidence of disease among non exposed</a:t>
            </a:r>
          </a:p>
          <a:p>
            <a:r>
              <a:rPr lang="en-US" dirty="0" smtClean="0"/>
              <a:t>Attributable risk</a:t>
            </a:r>
          </a:p>
          <a:p>
            <a:pPr>
              <a:buNone/>
            </a:pPr>
            <a:r>
              <a:rPr lang="en-US" dirty="0" smtClean="0"/>
              <a:t> incidence of disease among exposed- incidence of disease among non exposed</a:t>
            </a:r>
          </a:p>
          <a:p>
            <a:pPr>
              <a:buNone/>
            </a:pPr>
            <a:r>
              <a:rPr lang="en-US" dirty="0" smtClean="0"/>
              <a:t>------------------------------------------------------------------x 100</a:t>
            </a:r>
          </a:p>
          <a:p>
            <a:pPr>
              <a:buNone/>
            </a:pPr>
            <a:r>
              <a:rPr lang="en-US" dirty="0" smtClean="0"/>
              <a:t> incidence of disease among exposed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OF 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(Greek; </a:t>
            </a:r>
            <a:r>
              <a:rPr lang="en-US" dirty="0" err="1" smtClean="0"/>
              <a:t>Epi</a:t>
            </a:r>
            <a:r>
              <a:rPr lang="en-US" dirty="0" smtClean="0"/>
              <a:t> = upon, Demos = populations, Logos = scientific study). </a:t>
            </a:r>
          </a:p>
          <a:p>
            <a:r>
              <a:rPr lang="en-US" dirty="0" smtClean="0"/>
              <a:t>Epidemiology is the basic science of preventive  and social medicine.</a:t>
            </a:r>
          </a:p>
          <a:p>
            <a:r>
              <a:rPr lang="en-US" dirty="0" smtClean="0"/>
              <a:t> The major purpose of epidemiology is to obtain, interpret and use health information to promote health and reduce disease in a community.</a:t>
            </a:r>
          </a:p>
          <a:p>
            <a:r>
              <a:rPr lang="en-US" dirty="0" smtClean="0"/>
              <a:t>It has evolved rapidly in past few decades.</a:t>
            </a:r>
          </a:p>
          <a:p>
            <a:r>
              <a:rPr lang="en-US" dirty="0" smtClean="0"/>
              <a:t>It covers disease distribution, causation and prevention as well as health and health related  events occurring in human population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332656"/>
            <a:ext cx="1882552" cy="5063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Lung Cancer  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59632" y="908720"/>
          <a:ext cx="4824535" cy="1976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134"/>
                <a:gridCol w="854758"/>
                <a:gridCol w="978790"/>
                <a:gridCol w="1784853"/>
              </a:tblGrid>
              <a:tr h="65887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70(a)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6930(b)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7000(</a:t>
                      </a:r>
                      <a:r>
                        <a:rPr lang="en-US" dirty="0" err="1" smtClean="0"/>
                        <a:t>a+b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3(c)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2997(d)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3000(</a:t>
                      </a:r>
                      <a:r>
                        <a:rPr lang="en-US" dirty="0" err="1" smtClean="0"/>
                        <a:t>c+d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1916832"/>
            <a:ext cx="12119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Smoking 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520" y="3140968"/>
            <a:ext cx="6336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Incidence rate  in exposed 	     I(ex)=a/</a:t>
            </a:r>
            <a:r>
              <a:rPr lang="en-US" dirty="0" err="1" smtClean="0"/>
              <a:t>a+b</a:t>
            </a:r>
            <a:r>
              <a:rPr lang="en-US" dirty="0" smtClean="0"/>
              <a:t>=10/1000</a:t>
            </a:r>
          </a:p>
          <a:p>
            <a:endParaRPr lang="en-US" dirty="0" smtClean="0"/>
          </a:p>
          <a:p>
            <a:r>
              <a:rPr lang="en-US" dirty="0" smtClean="0"/>
              <a:t>Incidence in non exposed	    I(non ex)=c/</a:t>
            </a:r>
            <a:r>
              <a:rPr lang="en-US" dirty="0" err="1" smtClean="0"/>
              <a:t>c+d</a:t>
            </a:r>
            <a:r>
              <a:rPr lang="en-US" dirty="0" smtClean="0"/>
              <a:t>=1/1000</a:t>
            </a:r>
          </a:p>
          <a:p>
            <a:endParaRPr lang="en-US" dirty="0" smtClean="0"/>
          </a:p>
          <a:p>
            <a:r>
              <a:rPr lang="en-US" dirty="0" smtClean="0"/>
              <a:t>Relative risk= I(ex)/I(non ex)= 10</a:t>
            </a:r>
          </a:p>
          <a:p>
            <a:endParaRPr lang="en-US" dirty="0" smtClean="0"/>
          </a:p>
          <a:p>
            <a:r>
              <a:rPr lang="en-US" dirty="0" smtClean="0"/>
              <a:t>Attributable risk=I(ex)-I(non ex)/I(ex)x100=10-1/10x100=90% </a:t>
            </a:r>
          </a:p>
          <a:p>
            <a:endParaRPr lang="en-US" dirty="0" smtClean="0"/>
          </a:p>
          <a:p>
            <a:r>
              <a:rPr lang="en-US" dirty="0" smtClean="0"/>
              <a:t>Odds Ratio=ad/</a:t>
            </a:r>
            <a:r>
              <a:rPr lang="en-US" dirty="0" err="1" smtClean="0"/>
              <a:t>bc</a:t>
            </a:r>
            <a:r>
              <a:rPr lang="en-US" dirty="0" smtClean="0"/>
              <a:t>=10.09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Morris J.N. uses of epidemiology third edition </a:t>
            </a:r>
            <a:r>
              <a:rPr lang="en-US" dirty="0" err="1" smtClean="0"/>
              <a:t>newyork</a:t>
            </a:r>
            <a:r>
              <a:rPr lang="en-US" dirty="0" smtClean="0"/>
              <a:t> 1975</a:t>
            </a:r>
          </a:p>
          <a:p>
            <a:r>
              <a:rPr lang="en-US" dirty="0" smtClean="0"/>
              <a:t>AFMC text book</a:t>
            </a:r>
          </a:p>
          <a:p>
            <a:r>
              <a:rPr lang="en-US" dirty="0" smtClean="0"/>
              <a:t>Park K. twenty second edition</a:t>
            </a:r>
          </a:p>
          <a:p>
            <a:r>
              <a:rPr lang="en-US" dirty="0" err="1" smtClean="0"/>
              <a:t>Unicef</a:t>
            </a:r>
            <a:r>
              <a:rPr lang="en-US" dirty="0" smtClean="0"/>
              <a:t> and GOI CES 2009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600" y="6096000"/>
            <a:ext cx="601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THANKYOU</a:t>
            </a:r>
            <a:endParaRPr lang="en-US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Ctd</a:t>
            </a:r>
            <a:r>
              <a:rPr lang="en-US" dirty="0" smtClean="0"/>
              <a:t>.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 “JOHN SNOW”                                                                                 FATHER OF MODERN EPIDEMIOLOGY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Modern epidemiology helped in </a:t>
            </a:r>
          </a:p>
          <a:p>
            <a:pPr marL="514350" indent="-514350">
              <a:buAutoNum type="arabicParenR"/>
            </a:pPr>
            <a:r>
              <a:rPr lang="en-US" dirty="0" smtClean="0"/>
              <a:t>Identifying risk factors of chronic disease</a:t>
            </a:r>
          </a:p>
          <a:p>
            <a:pPr marL="514350" indent="-514350">
              <a:buAutoNum type="arabicParenR"/>
            </a:pPr>
            <a:r>
              <a:rPr lang="en-US" dirty="0" smtClean="0"/>
              <a:t>Evaluating treatment modalities and health services</a:t>
            </a:r>
          </a:p>
          <a:p>
            <a:pPr marL="514350" indent="-514350">
              <a:buAutoNum type="arabicParenR"/>
            </a:pPr>
            <a:r>
              <a:rPr lang="en-US" dirty="0" smtClean="0"/>
              <a:t>Provides new opportunities for prevention and planning</a:t>
            </a:r>
          </a:p>
          <a:p>
            <a:pPr marL="514350" indent="-514350">
              <a:buAutoNum type="arabicParenR"/>
            </a:pPr>
            <a:r>
              <a:rPr lang="en-US" dirty="0" smtClean="0"/>
              <a:t> Improving the effectiveness and efficiency of health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7488832" cy="708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John Snow contribution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40768"/>
            <a:ext cx="576064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27584" y="4941168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>
                <a:latin typeface="Calibri" pitchFamily="34" charset="0"/>
                <a:cs typeface="Calibri" pitchFamily="34" charset="0"/>
              </a:rPr>
              <a:t>1854 john snow who methodically covered the street of London collecting statistics documenting the location of outbreak. Snow identified that contaminated water from communal pumps is the source of cholera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US" dirty="0" smtClean="0"/>
              <a:t>Study by John Snow, 1854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Spot map of deaths from cholera in Golden Square area, London, 1854</a:t>
            </a:r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2856"/>
            <a:ext cx="5105400" cy="472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Callout 4"/>
          <p:cNvSpPr/>
          <p:nvPr/>
        </p:nvSpPr>
        <p:spPr>
          <a:xfrm>
            <a:off x="6781800" y="2133600"/>
            <a:ext cx="2362200" cy="1600200"/>
          </a:xfrm>
          <a:prstGeom prst="wedgeEllipseCallout">
            <a:avLst>
              <a:gd name="adj1" fmla="val -227382"/>
              <a:gd name="adj2" fmla="val 60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pump was later suspected and proved to be a source of infection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733256"/>
            <a:ext cx="8445624" cy="72008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John memorial and public house on </a:t>
            </a:r>
            <a:r>
              <a:rPr lang="en-US" sz="2800" dirty="0" err="1" smtClean="0"/>
              <a:t>broadwick</a:t>
            </a:r>
            <a:r>
              <a:rPr lang="en-US" sz="2800" dirty="0" smtClean="0"/>
              <a:t> street, </a:t>
            </a:r>
            <a:r>
              <a:rPr lang="en-US" sz="2800" dirty="0" err="1" smtClean="0"/>
              <a:t>Soho</a:t>
            </a:r>
            <a:endParaRPr lang="en-US" sz="2800" dirty="0"/>
          </a:p>
        </p:txBody>
      </p:sp>
      <p:pic>
        <p:nvPicPr>
          <p:cNvPr id="5122" name="Picture 2" descr="E:\study materials\uses of epidemiology\640px-John_Snow_memorial_and_pu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692696"/>
            <a:ext cx="4464496" cy="5331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Definitions Of 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“That branch of medical science which treats of epidemics”(Parkin,1873)</a:t>
            </a:r>
          </a:p>
          <a:p>
            <a:endParaRPr lang="en-US" dirty="0" smtClean="0"/>
          </a:p>
          <a:p>
            <a:r>
              <a:rPr lang="en-US" dirty="0" smtClean="0"/>
              <a:t>“The science of disease of the mass phenomena of infectious disease” (Frost,1927)</a:t>
            </a:r>
          </a:p>
          <a:p>
            <a:endParaRPr lang="en-US" dirty="0" smtClean="0"/>
          </a:p>
          <a:p>
            <a:r>
              <a:rPr lang="en-US" dirty="0" smtClean="0"/>
              <a:t>“The  study of the distribution  and determinants of disease frequency in man”(MacMohan,1960)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study of the distribution and determinants of</a:t>
            </a:r>
          </a:p>
          <a:p>
            <a:pPr>
              <a:buNone/>
            </a:pPr>
            <a:r>
              <a:rPr lang="en-US" dirty="0" smtClean="0"/>
              <a:t> health-related states or events in the specified </a:t>
            </a:r>
          </a:p>
          <a:p>
            <a:pPr>
              <a:buNone/>
            </a:pPr>
            <a:r>
              <a:rPr lang="en-US" dirty="0" smtClean="0"/>
              <a:t>populations, and the application of this study to the</a:t>
            </a:r>
          </a:p>
          <a:p>
            <a:pPr>
              <a:buNone/>
            </a:pPr>
            <a:r>
              <a:rPr lang="en-US" dirty="0" smtClean="0"/>
              <a:t> control of health problems”.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( JOHN M LAST 1988)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3257</TotalTime>
  <Words>1252</Words>
  <Application>Microsoft Office PowerPoint</Application>
  <PresentationFormat>On-screen Show (4:3)</PresentationFormat>
  <Paragraphs>217</Paragraphs>
  <Slides>32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Flow</vt:lpstr>
      <vt:lpstr>USES OF EPIDEMIOLOGY</vt:lpstr>
      <vt:lpstr>FRAME WORK</vt:lpstr>
      <vt:lpstr>INTRODUCTION OF EPIDEMIOLOGY</vt:lpstr>
      <vt:lpstr>Ctd. introduction</vt:lpstr>
      <vt:lpstr>John Snow contribution </vt:lpstr>
      <vt:lpstr>Study by John Snow, 1854</vt:lpstr>
      <vt:lpstr>John memorial and public house on broadwick street, Soho</vt:lpstr>
      <vt:lpstr>Definitions Of Epidemiology</vt:lpstr>
      <vt:lpstr> </vt:lpstr>
      <vt:lpstr>International Epidemiological Association (IEA) three aim of epidemiology</vt:lpstr>
      <vt:lpstr>The Clinician &amp; the Epidemiologist</vt:lpstr>
      <vt:lpstr>Uses of Epidemiology</vt:lpstr>
      <vt:lpstr>Community Diagnosis</vt:lpstr>
      <vt:lpstr>STEPS FOR COMMUNITY DIAGNOSIS</vt:lpstr>
      <vt:lpstr>Planning And Evaluation</vt:lpstr>
      <vt:lpstr> Trend in Proportion of one year old children immunized against measles -India</vt:lpstr>
      <vt:lpstr> Natural History of Disease</vt:lpstr>
      <vt:lpstr>Slide 18</vt:lpstr>
      <vt:lpstr>To Study Historically Rise and Fall of Disease in the Population</vt:lpstr>
      <vt:lpstr>TREND STUDY</vt:lpstr>
      <vt:lpstr>Syndrome identification</vt:lpstr>
      <vt:lpstr>Identification Of Syndrome By Epidemiological Methods: some examples</vt:lpstr>
      <vt:lpstr>Searching for causes and risk factor</vt:lpstr>
      <vt:lpstr>Search for causes</vt:lpstr>
      <vt:lpstr>TO MEASURE RISK</vt:lpstr>
      <vt:lpstr>Individual risk of bearing a ‘mongol child’ according to age of mother  Source: Morris J N, uses of epidemiology, third edition</vt:lpstr>
      <vt:lpstr>Slide 27</vt:lpstr>
      <vt:lpstr>Slide 28</vt:lpstr>
      <vt:lpstr>Slide 29</vt:lpstr>
      <vt:lpstr>Lung Cancer  </vt:lpstr>
      <vt:lpstr>References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USES OF EPIDEMIOLOGY</dc:title>
  <dc:creator>sam</dc:creator>
  <cp:lastModifiedBy>sam</cp:lastModifiedBy>
  <cp:revision>204</cp:revision>
  <dcterms:created xsi:type="dcterms:W3CDTF">2014-08-19T13:08:44Z</dcterms:created>
  <dcterms:modified xsi:type="dcterms:W3CDTF">2014-09-02T05:48:41Z</dcterms:modified>
</cp:coreProperties>
</file>